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2" r:id="rId13"/>
    <p:sldId id="273" r:id="rId14"/>
    <p:sldId id="271" r:id="rId15"/>
    <p:sldId id="269" r:id="rId16"/>
    <p:sldId id="270" r:id="rId17"/>
    <p:sldId id="274" r:id="rId18"/>
    <p:sldId id="276" r:id="rId19"/>
    <p:sldId id="268" r:id="rId20"/>
    <p:sldId id="264" r:id="rId21"/>
    <p:sldId id="277" r:id="rId22"/>
    <p:sldId id="281" r:id="rId23"/>
    <p:sldId id="280" r:id="rId24"/>
    <p:sldId id="279" r:id="rId25"/>
    <p:sldId id="282" r:id="rId26"/>
  </p:sldIdLst>
  <p:sldSz cx="7315200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12" userDrawn="1">
          <p15:clr>
            <a:srgbClr val="A4A3A4"/>
          </p15:clr>
        </p15:guide>
        <p15:guide id="2" pos="22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3558" y="72"/>
      </p:cViewPr>
      <p:guideLst>
        <p:guide orient="horz" pos="4512"/>
        <p:guide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105" y="3843489"/>
            <a:ext cx="7317401" cy="3413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5" y="4043882"/>
            <a:ext cx="6882939" cy="3246781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48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411255"/>
            <a:ext cx="5486400" cy="244394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600"/>
            </a:lvl3pPr>
            <a:lvl4pPr marL="1097280" indent="0" algn="ctr">
              <a:buNone/>
              <a:defRPr sz="1600"/>
            </a:lvl4pPr>
            <a:lvl5pPr marL="1463040" indent="0" algn="ctr">
              <a:buNone/>
              <a:defRPr sz="1600"/>
            </a:lvl5pPr>
            <a:lvl6pPr marL="1828800" indent="0" algn="ctr">
              <a:buNone/>
              <a:defRPr sz="1600"/>
            </a:lvl6pPr>
            <a:lvl7pPr marL="2194560" indent="0" algn="ctr">
              <a:buNone/>
              <a:defRPr sz="1600"/>
            </a:lvl7pPr>
            <a:lvl8pPr marL="2560320" indent="0" algn="ctr">
              <a:buNone/>
              <a:defRPr sz="1600"/>
            </a:lvl8pPr>
            <a:lvl9pPr marL="292608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AAC9-B179-45EB-8943-98597B609A8D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CB22-BF2F-49E0-8B00-317B6B755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31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AAC9-B179-45EB-8943-98597B609A8D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CB22-BF2F-49E0-8B00-317B6B755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11587" y="0"/>
            <a:ext cx="1645920" cy="128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96375" y="1137920"/>
            <a:ext cx="1441428" cy="10525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137920"/>
            <a:ext cx="4783974" cy="1052576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11989330"/>
            <a:ext cx="1645918" cy="681567"/>
          </a:xfrm>
        </p:spPr>
        <p:txBody>
          <a:bodyPr/>
          <a:lstStyle/>
          <a:p>
            <a:fld id="{5FF8AAC9-B179-45EB-8943-98597B609A8D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5681" y="11989330"/>
            <a:ext cx="2567802" cy="6815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830" y="11989330"/>
            <a:ext cx="527855" cy="681567"/>
          </a:xfrm>
        </p:spPr>
        <p:txBody>
          <a:bodyPr/>
          <a:lstStyle/>
          <a:p>
            <a:fld id="{755ECB22-BF2F-49E0-8B00-317B6B755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2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AAC9-B179-45EB-8943-98597B609A8D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CB22-BF2F-49E0-8B00-317B6B755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6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105" y="3843489"/>
            <a:ext cx="7317401" cy="3413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914" y="4123241"/>
            <a:ext cx="6309360" cy="312928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8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914" y="7437548"/>
            <a:ext cx="6309360" cy="219265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3657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F8AAC9-B179-45EB-8943-98597B609A8D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5ECB22-BF2F-49E0-8B00-317B6B755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946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38" y="3755136"/>
            <a:ext cx="2926080" cy="7851648"/>
          </a:xfrm>
        </p:spPr>
        <p:txBody>
          <a:bodyPr/>
          <a:lstStyle>
            <a:lvl1pPr>
              <a:defRPr sz="1760"/>
            </a:lvl1pPr>
            <a:lvl2pPr>
              <a:defRPr sz="1600"/>
            </a:lvl2pPr>
            <a:lvl3pPr>
              <a:defRPr sz="144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0" y="3755136"/>
            <a:ext cx="2926080" cy="7851648"/>
          </a:xfrm>
        </p:spPr>
        <p:txBody>
          <a:bodyPr/>
          <a:lstStyle>
            <a:lvl1pPr>
              <a:defRPr sz="1760"/>
            </a:lvl1pPr>
            <a:lvl2pPr>
              <a:defRPr sz="1600"/>
            </a:lvl2pPr>
            <a:lvl3pPr>
              <a:defRPr sz="144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AAC9-B179-45EB-8943-98597B609A8D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CB22-BF2F-49E0-8B00-317B6B755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6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571811"/>
            <a:ext cx="2926080" cy="1387109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4958923"/>
            <a:ext cx="2926080" cy="6656832"/>
          </a:xfrm>
        </p:spPr>
        <p:txBody>
          <a:bodyPr/>
          <a:lstStyle>
            <a:lvl1pPr>
              <a:defRPr sz="1760"/>
            </a:lvl1pPr>
            <a:lvl2pPr>
              <a:defRPr sz="1600"/>
            </a:lvl2pPr>
            <a:lvl3pPr>
              <a:defRPr sz="144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342" y="3571811"/>
            <a:ext cx="2926080" cy="1387109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342" y="4958919"/>
            <a:ext cx="2926080" cy="6656832"/>
          </a:xfrm>
        </p:spPr>
        <p:txBody>
          <a:bodyPr/>
          <a:lstStyle>
            <a:lvl1pPr>
              <a:defRPr sz="1760"/>
            </a:lvl1pPr>
            <a:lvl2pPr>
              <a:defRPr sz="1600"/>
            </a:lvl2pPr>
            <a:lvl3pPr>
              <a:defRPr sz="144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AAC9-B179-45EB-8943-98597B609A8D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CB22-BF2F-49E0-8B00-317B6B755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5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AAC9-B179-45EB-8943-98597B609A8D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CB22-BF2F-49E0-8B00-317B6B755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9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AAC9-B179-45EB-8943-98597B609A8D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CB22-BF2F-49E0-8B00-317B6B755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6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4011168"/>
            <a:ext cx="3657600" cy="7168896"/>
          </a:xfrm>
        </p:spPr>
        <p:txBody>
          <a:bodyPr/>
          <a:lstStyle>
            <a:lvl1pPr>
              <a:defRPr sz="1760"/>
            </a:lvl1pPr>
            <a:lvl2pPr>
              <a:defRPr sz="1600"/>
            </a:lvl2pPr>
            <a:lvl3pPr>
              <a:defRPr sz="144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054" y="4008644"/>
            <a:ext cx="2048256" cy="6406995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360"/>
            </a:lvl1pPr>
            <a:lvl2pPr marL="365760" indent="0">
              <a:buNone/>
              <a:defRPr sz="960"/>
            </a:lvl2pPr>
            <a:lvl3pPr marL="731520" indent="0">
              <a:buNone/>
              <a:defRPr sz="800"/>
            </a:lvl3pPr>
            <a:lvl4pPr marL="1097280" indent="0">
              <a:buNone/>
              <a:defRPr sz="720"/>
            </a:lvl4pPr>
            <a:lvl5pPr marL="1463040" indent="0">
              <a:buNone/>
              <a:defRPr sz="720"/>
            </a:lvl5pPr>
            <a:lvl6pPr marL="1828800" indent="0">
              <a:buNone/>
              <a:defRPr sz="720"/>
            </a:lvl6pPr>
            <a:lvl7pPr marL="2194560" indent="0">
              <a:buNone/>
              <a:defRPr sz="720"/>
            </a:lvl7pPr>
            <a:lvl8pPr marL="2560320" indent="0">
              <a:buNone/>
              <a:defRPr sz="720"/>
            </a:lvl8pPr>
            <a:lvl9pPr marL="2926080" indent="0">
              <a:buNone/>
              <a:defRPr sz="7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AAC9-B179-45EB-8943-98597B609A8D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CB22-BF2F-49E0-8B00-317B6B755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8640" y="4128122"/>
            <a:ext cx="3803904" cy="7168896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2560">
                <a:solidFill>
                  <a:schemeClr val="tx1">
                    <a:lumMod val="50000"/>
                  </a:schemeClr>
                </a:solidFill>
              </a:defRPr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08281" y="4014493"/>
            <a:ext cx="2048256" cy="64008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360"/>
            </a:lvl1pPr>
            <a:lvl2pPr marL="365760" indent="0">
              <a:buNone/>
              <a:defRPr sz="960"/>
            </a:lvl2pPr>
            <a:lvl3pPr marL="731520" indent="0">
              <a:buNone/>
              <a:defRPr sz="800"/>
            </a:lvl3pPr>
            <a:lvl4pPr marL="1097280" indent="0">
              <a:buNone/>
              <a:defRPr sz="720"/>
            </a:lvl4pPr>
            <a:lvl5pPr marL="1463040" indent="0">
              <a:buNone/>
              <a:defRPr sz="720"/>
            </a:lvl5pPr>
            <a:lvl6pPr marL="1828800" indent="0">
              <a:buNone/>
              <a:defRPr sz="720"/>
            </a:lvl6pPr>
            <a:lvl7pPr marL="2194560" indent="0">
              <a:buNone/>
              <a:defRPr sz="720"/>
            </a:lvl7pPr>
            <a:lvl8pPr marL="2560320" indent="0">
              <a:buNone/>
              <a:defRPr sz="720"/>
            </a:lvl8pPr>
            <a:lvl9pPr marL="2926080" indent="0">
              <a:buNone/>
              <a:defRPr sz="7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AAC9-B179-45EB-8943-98597B609A8D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CB22-BF2F-49E0-8B00-317B6B755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1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0" y="328738"/>
            <a:ext cx="7313371" cy="30723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015" y="530462"/>
            <a:ext cx="6217920" cy="2816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015" y="3755136"/>
            <a:ext cx="6217920" cy="7851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5246" y="11989330"/>
            <a:ext cx="2076034" cy="681567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840">
                <a:solidFill>
                  <a:schemeClr val="tx1"/>
                </a:solidFill>
              </a:defRPr>
            </a:lvl1pPr>
          </a:lstStyle>
          <a:p>
            <a:fld id="{5FF8AAC9-B179-45EB-8943-98597B609A8D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11989330"/>
            <a:ext cx="3248502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2111" y="11989330"/>
            <a:ext cx="567758" cy="681567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60" b="0">
                <a:solidFill>
                  <a:schemeClr val="tx1"/>
                </a:solidFill>
              </a:defRPr>
            </a:lvl1pPr>
          </a:lstStyle>
          <a:p>
            <a:fld id="{755ECB22-BF2F-49E0-8B00-317B6B755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38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31520" rtl="0" eaLnBrk="1" latinLnBrk="0" hangingPunct="1">
        <a:lnSpc>
          <a:spcPct val="85000"/>
        </a:lnSpc>
        <a:spcBef>
          <a:spcPct val="0"/>
        </a:spcBef>
        <a:buNone/>
        <a:defRPr sz="32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46304" indent="-146304" algn="l" defTabSz="731520" rtl="0" eaLnBrk="1" latinLnBrk="0" hangingPunct="1">
        <a:lnSpc>
          <a:spcPct val="90000"/>
        </a:lnSpc>
        <a:spcBef>
          <a:spcPts val="960"/>
        </a:spcBef>
        <a:spcAft>
          <a:spcPts val="160"/>
        </a:spcAft>
        <a:buClr>
          <a:schemeClr val="tx1"/>
        </a:buClr>
        <a:buFont typeface="Wingdings" pitchFamily="2" charset="2"/>
        <a:buChar char=""/>
        <a:defRPr sz="176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" indent="-146304" algn="l" defTabSz="731520" rtl="0" eaLnBrk="1" latinLnBrk="0" hangingPunct="1">
        <a:lnSpc>
          <a:spcPct val="90000"/>
        </a:lnSpc>
        <a:spcBef>
          <a:spcPts val="160"/>
        </a:spcBef>
        <a:spcAft>
          <a:spcPts val="32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" indent="-146304" algn="l" defTabSz="731520" rtl="0" eaLnBrk="1" latinLnBrk="0" hangingPunct="1">
        <a:lnSpc>
          <a:spcPct val="90000"/>
        </a:lnSpc>
        <a:spcBef>
          <a:spcPts val="160"/>
        </a:spcBef>
        <a:spcAft>
          <a:spcPts val="320"/>
        </a:spcAft>
        <a:buClr>
          <a:schemeClr val="tx1"/>
        </a:buClr>
        <a:buFont typeface="Wingdings" pitchFamily="2" charset="2"/>
        <a:buChar char=""/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694944" indent="-146304" algn="l" defTabSz="731520" rtl="0" eaLnBrk="1" latinLnBrk="0" hangingPunct="1">
        <a:lnSpc>
          <a:spcPct val="90000"/>
        </a:lnSpc>
        <a:spcBef>
          <a:spcPts val="160"/>
        </a:spcBef>
        <a:spcAft>
          <a:spcPts val="320"/>
        </a:spcAft>
        <a:buClr>
          <a:schemeClr val="tx1"/>
        </a:buClr>
        <a:buFont typeface="Wingdings" pitchFamily="2" charset="2"/>
        <a:buChar char=""/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" indent="-146304" algn="l" defTabSz="731520" rtl="0" eaLnBrk="1" latinLnBrk="0" hangingPunct="1">
        <a:lnSpc>
          <a:spcPct val="90000"/>
        </a:lnSpc>
        <a:spcBef>
          <a:spcPts val="160"/>
        </a:spcBef>
        <a:spcAft>
          <a:spcPts val="320"/>
        </a:spcAft>
        <a:buClr>
          <a:schemeClr val="tx1"/>
        </a:buClr>
        <a:buFont typeface="Wingdings" pitchFamily="2" charset="2"/>
        <a:buChar char=""/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027680" indent="-182880" algn="l" defTabSz="731520" rtl="0" eaLnBrk="1" latinLnBrk="0" hangingPunct="1">
        <a:lnSpc>
          <a:spcPct val="90000"/>
        </a:lnSpc>
        <a:spcBef>
          <a:spcPts val="160"/>
        </a:spcBef>
        <a:spcAft>
          <a:spcPts val="320"/>
        </a:spcAft>
        <a:buClr>
          <a:schemeClr val="tx1"/>
        </a:buClr>
        <a:buFont typeface="Wingdings" pitchFamily="2" charset="2"/>
        <a:buChar char=""/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177440" indent="-182880" algn="l" defTabSz="731520" rtl="0" eaLnBrk="1" latinLnBrk="0" hangingPunct="1">
        <a:lnSpc>
          <a:spcPct val="90000"/>
        </a:lnSpc>
        <a:spcBef>
          <a:spcPts val="160"/>
        </a:spcBef>
        <a:spcAft>
          <a:spcPts val="320"/>
        </a:spcAft>
        <a:buClr>
          <a:schemeClr val="tx1"/>
        </a:buClr>
        <a:buFont typeface="Wingdings" pitchFamily="2" charset="2"/>
        <a:buChar char=""/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1303200" indent="-182880" algn="l" defTabSz="731520" rtl="0" eaLnBrk="1" latinLnBrk="0" hangingPunct="1">
        <a:lnSpc>
          <a:spcPct val="90000"/>
        </a:lnSpc>
        <a:spcBef>
          <a:spcPts val="160"/>
        </a:spcBef>
        <a:spcAft>
          <a:spcPts val="320"/>
        </a:spcAft>
        <a:buClr>
          <a:schemeClr val="tx1"/>
        </a:buClr>
        <a:buFont typeface="Wingdings" pitchFamily="2" charset="2"/>
        <a:buChar char=""/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1444960" indent="-182880" algn="l" defTabSz="731520" rtl="0" eaLnBrk="1" latinLnBrk="0" hangingPunct="1">
        <a:lnSpc>
          <a:spcPct val="90000"/>
        </a:lnSpc>
        <a:spcBef>
          <a:spcPts val="160"/>
        </a:spcBef>
        <a:spcAft>
          <a:spcPts val="320"/>
        </a:spcAft>
        <a:buClr>
          <a:schemeClr val="tx1"/>
        </a:buClr>
        <a:buFont typeface="Wingdings" pitchFamily="2" charset="2"/>
        <a:buChar char=""/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iaggi@nysenate.gov" TargetMode="External"/><Relationship Id="rId2" Type="http://schemas.openxmlformats.org/officeDocument/2006/relationships/hyperlink" Target="https://www.nysenate.gov/senators/alessandra-biagg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senate.gov/senators/andrea-stewart-cousins" TargetMode="External"/><Relationship Id="rId2" Type="http://schemas.openxmlformats.org/officeDocument/2006/relationships/hyperlink" Target="https://www.nysenate.gov/district/3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cousins@nysenate.go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senate.gov/senators/jamaal-t-bailey" TargetMode="External"/><Relationship Id="rId2" Type="http://schemas.openxmlformats.org/officeDocument/2006/relationships/hyperlink" Target="https://www.nysenate.gov/district/3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enatorjbailey@nysenate.go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mayer@nysenate.gov" TargetMode="External"/><Relationship Id="rId2" Type="http://schemas.openxmlformats.org/officeDocument/2006/relationships/hyperlink" Target="https://www.nysenate.gov/district/3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eichlin@nysenate.gov" TargetMode="External"/><Relationship Id="rId2" Type="http://schemas.openxmlformats.org/officeDocument/2006/relationships/hyperlink" Target="https://www.nysenate.gov/district/3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harckham@nysenate.gov" TargetMode="External"/><Relationship Id="rId2" Type="http://schemas.openxmlformats.org/officeDocument/2006/relationships/hyperlink" Target="https://www.nysenate.gov/district/4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yassembly.gov/mem/J-Gary-Pretlow/contact/" TargetMode="External"/><Relationship Id="rId2" Type="http://schemas.openxmlformats.org/officeDocument/2006/relationships/hyperlink" Target="mailto:PaulinA@nyassembly.gov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OtisS@nyassembly.gov" TargetMode="External"/><Relationship Id="rId2" Type="http://schemas.openxmlformats.org/officeDocument/2006/relationships/hyperlink" Target="mailto:sayeghn@nyassembly.go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burdickc@nyassembly.gov" TargetMode="External"/><Relationship Id="rId2" Type="http://schemas.openxmlformats.org/officeDocument/2006/relationships/hyperlink" Target="mailto:abinantit@nyassembly.go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GalefS@nyassembly.gov" TargetMode="External"/><Relationship Id="rId2" Type="http://schemas.openxmlformats.org/officeDocument/2006/relationships/hyperlink" Target="https://nyassembly.gov/mem/Kevin-M-Byrne/contac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tehouse.gov/contact/" TargetMode="External"/><Relationship Id="rId2" Type="http://schemas.openxmlformats.org/officeDocument/2006/relationships/hyperlink" Target="http://www.whitehouse.gov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westchesterda.net" TargetMode="External"/><Relationship Id="rId2" Type="http://schemas.openxmlformats.org/officeDocument/2006/relationships/hyperlink" Target="mailto:ce@westchestergov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ci2@westchestergov.co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CDSS@westchestergov.com" TargetMode="External"/><Relationship Id="rId2" Type="http://schemas.openxmlformats.org/officeDocument/2006/relationships/hyperlink" Target="http://www.westchesterlegislator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ierce@westchesterlegislators.co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stchesterlegislators.com/district-6" TargetMode="External"/><Relationship Id="rId2" Type="http://schemas.openxmlformats.org/officeDocument/2006/relationships/hyperlink" Target="mailto:Boykin@westchesterlegislator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r@westchesterlegislators.co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Williamsjohnson@westchestergov.com" TargetMode="External"/><Relationship Id="rId2" Type="http://schemas.openxmlformats.org/officeDocument/2006/relationships/hyperlink" Target="mailto:Parker@westchesterlegislator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her@westchesterlegislators.com" TargetMode="External"/><Relationship Id="rId5" Type="http://schemas.openxmlformats.org/officeDocument/2006/relationships/hyperlink" Target="mailto:Borgia@westchesterlegislators.com" TargetMode="External"/><Relationship Id="rId4" Type="http://schemas.openxmlformats.org/officeDocument/2006/relationships/hyperlink" Target="https://www.westchesterlegislators.com/district-9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himsky@westchesterlegislators.com" TargetMode="External"/><Relationship Id="rId2" Type="http://schemas.openxmlformats.org/officeDocument/2006/relationships/hyperlink" Target="mailto:Clements@westchesterlegislators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ubiolo@westchesterlegislators.com" TargetMode="External"/><Relationship Id="rId4" Type="http://schemas.openxmlformats.org/officeDocument/2006/relationships/hyperlink" Target="mailto:WoodsonSamuels@westchesterlegislators.com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Johnson@westchesterlegislators.com" TargetMode="External"/><Relationship Id="rId2" Type="http://schemas.openxmlformats.org/officeDocument/2006/relationships/hyperlink" Target="mailto:Nolan@westchesterlegislator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lvarado@westchesterlegislators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umer.senate.gov/contact/email-chuck" TargetMode="External"/><Relationship Id="rId2" Type="http://schemas.openxmlformats.org/officeDocument/2006/relationships/hyperlink" Target="https://www.schumer.senate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illibrand.senate.gov/contact/email-me" TargetMode="External"/><Relationship Id="rId2" Type="http://schemas.openxmlformats.org/officeDocument/2006/relationships/hyperlink" Target="https://www.gillibrand.senate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owman.house.gov/send-an-email" TargetMode="External"/><Relationship Id="rId2" Type="http://schemas.openxmlformats.org/officeDocument/2006/relationships/hyperlink" Target="https://bowman.house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ones.house.gov/contact" TargetMode="External"/><Relationship Id="rId2" Type="http://schemas.openxmlformats.org/officeDocument/2006/relationships/hyperlink" Target="https://jones.house.gov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anmaloney.house.gov/contact" TargetMode="External"/><Relationship Id="rId2" Type="http://schemas.openxmlformats.org/officeDocument/2006/relationships/hyperlink" Target="https://seanmaloney.house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ernor.ny.gov/content/governor-contact-form" TargetMode="External"/><Relationship Id="rId2" Type="http://schemas.openxmlformats.org/officeDocument/2006/relationships/hyperlink" Target="https://www.governor.ny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ontactus@osc.ny.gov" TargetMode="External"/><Relationship Id="rId4" Type="http://schemas.openxmlformats.org/officeDocument/2006/relationships/hyperlink" Target="https://www.osc.state.ny.u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g.ny.gov/contact-attorney-general-letitia-james" TargetMode="External"/><Relationship Id="rId2" Type="http://schemas.openxmlformats.org/officeDocument/2006/relationships/hyperlink" Target="https://ag.ny.gov/about-attorney-genera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0" y="4082628"/>
            <a:ext cx="5473700" cy="2919306"/>
          </a:xfrm>
          <a:prstGeom prst="rect">
            <a:avLst/>
          </a:prstGeom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482600" y="7721600"/>
            <a:ext cx="6426200" cy="4368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Guide to our Elected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Officals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As of May 2022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www.wjcouncil.org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7400" y="1296295"/>
            <a:ext cx="589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latin typeface="Arial Rounded MT Bold" panose="020F0704030504030204" pitchFamily="34" charset="0"/>
              </a:rPr>
              <a:t>Connect-ory</a:t>
            </a:r>
          </a:p>
        </p:txBody>
      </p:sp>
    </p:spTree>
    <p:extLst>
      <p:ext uri="{BB962C8B-B14F-4D97-AF65-F5344CB8AC3E}">
        <p14:creationId xmlns:p14="http://schemas.microsoft.com/office/powerpoint/2010/main" val="14393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New York State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047" y="3543071"/>
            <a:ext cx="6593305" cy="8843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pc="12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Alessandra </a:t>
            </a:r>
            <a:r>
              <a:rPr lang="en-US" sz="3200" b="1" spc="12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Biaggi</a:t>
            </a:r>
            <a:endParaRPr lang="en-US" sz="3200" b="1" spc="12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en-US" sz="3200" spc="12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Chair </a:t>
            </a:r>
            <a:r>
              <a:rPr lang="en-US" sz="3200" spc="120" dirty="0">
                <a:solidFill>
                  <a:schemeClr val="bg1"/>
                </a:solidFill>
                <a:ea typeface="Times New Roman" panose="02020603050405020304" pitchFamily="18" charset="0"/>
              </a:rPr>
              <a:t>of Committee on Ethics and Internal </a:t>
            </a:r>
            <a:r>
              <a:rPr lang="en-US" sz="3200" spc="12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Governance </a:t>
            </a:r>
          </a:p>
          <a:p>
            <a:pPr algn="ctr"/>
            <a:r>
              <a:rPr lang="en-US" sz="3200" cap="all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( </a:t>
            </a:r>
            <a:r>
              <a:rPr lang="en-US" sz="3200" cap="all" dirty="0">
                <a:solidFill>
                  <a:schemeClr val="bg1"/>
                </a:solidFill>
                <a:ea typeface="Times New Roman" panose="02020603050405020304" pitchFamily="18" charset="0"/>
              </a:rPr>
              <a:t>D, WF </a:t>
            </a:r>
            <a:r>
              <a:rPr lang="en-US" sz="3200" cap="all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)34</a:t>
            </a:r>
            <a:r>
              <a:rPr lang="en-US" sz="3200" cap="all" baseline="300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th</a:t>
            </a:r>
            <a:r>
              <a:rPr lang="en-US" sz="3200" cap="all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200" spc="12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Senate District</a:t>
            </a: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en-US" sz="3200" cap="all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  <a:r>
              <a:rPr lang="en-US" sz="3200" cap="all" dirty="0" smtClean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ALBANY </a:t>
            </a:r>
            <a:r>
              <a:rPr lang="en-US" sz="3200" cap="all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OFFICE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188 State Street, 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Legislative Office Building, Room 905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Albany, NY 12247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Phone: 518-455-3595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cap="all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DISTRICT OFFICE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3190 Riverdale </a:t>
            </a:r>
            <a:r>
              <a:rPr lang="en-US" sz="3200" dirty="0" err="1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Ave.,Suite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2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Bronx, NY 10463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Phone: </a:t>
            </a:r>
            <a:r>
              <a:rPr lang="en-US" sz="3200" dirty="0" smtClean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718-822-2049</a:t>
            </a: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Website: </a:t>
            </a: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</a:t>
            </a:r>
            <a:r>
              <a:rPr lang="en-US" sz="320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www.nysenate.gov/senators/alessandra-biaggi</a:t>
            </a:r>
            <a:r>
              <a:rPr lang="en-US" sz="320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Contact at </a:t>
            </a:r>
            <a:r>
              <a:rPr lang="en-US" sz="3200" u="sng" spc="120" dirty="0">
                <a:solidFill>
                  <a:schemeClr val="bg1"/>
                </a:solidFill>
                <a:ea typeface="Times New Roman" panose="02020603050405020304" pitchFamily="18" charset="0"/>
                <a:hlinkClick r:id="rId3"/>
              </a:rPr>
              <a:t>biaggi@nysenate.gov</a:t>
            </a: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4820" y="2428536"/>
            <a:ext cx="6661760" cy="847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800" b="1" dirty="0">
                <a:solidFill>
                  <a:schemeClr val="bg2"/>
                </a:solidFill>
                <a:ea typeface="Arial" panose="020B0604020202020204" pitchFamily="34" charset="0"/>
                <a:cs typeface="Calibri" panose="020F0502020204030204" pitchFamily="34" charset="0"/>
              </a:rPr>
              <a:t>NEW YORK STATE SENATE</a:t>
            </a:r>
            <a:endParaRPr lang="en-US" sz="4800" b="1" dirty="0">
              <a:solidFill>
                <a:schemeClr val="bg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New York State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573" y="2550973"/>
            <a:ext cx="6954253" cy="9931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pc="12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Andrea Stewart-Cousins</a:t>
            </a:r>
          </a:p>
          <a:p>
            <a:pPr algn="ctr"/>
            <a:r>
              <a:rPr lang="en-US" sz="3200" spc="12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President </a:t>
            </a:r>
            <a:r>
              <a:rPr lang="en-US" sz="3200" spc="12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 Tempore and Majority Leader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 D, IP, WF ) </a:t>
            </a:r>
            <a:r>
              <a:rPr lang="en-US" sz="3200" u="sng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35TH SENATE DISTRICT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188 State Street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Legislative Office Building, Room 907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Albany, NY 12247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 (518) 455-2585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Fax: (518) 426-6811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DISTRICT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28 Wells Avenue, Building #35th Floor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Yonkers, NY 10701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 (914) 423-4031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Fax: (914) 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423-0979</a:t>
            </a: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Website: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www.nysenate.gov/senators/andrea-stewart-cousins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Contact at </a:t>
            </a:r>
            <a:r>
              <a:rPr lang="en-US" sz="3200" u="sng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scousins@nysenate.gov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New York State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3110" y="2342968"/>
            <a:ext cx="6545179" cy="10458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pc="12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Jamaal T. Bailey</a:t>
            </a:r>
          </a:p>
          <a:p>
            <a:pPr algn="ctr"/>
            <a:r>
              <a:rPr lang="en-US" sz="3200" spc="12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Chairman </a:t>
            </a:r>
            <a:r>
              <a:rPr lang="en-US" sz="3200" spc="12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of Committee on Codes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 D ) </a:t>
            </a:r>
            <a:r>
              <a:rPr lang="en-US" sz="3200" u="sng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36TH SENATE DISTRICT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ALBANY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Legislative Office Building Room 609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Albany , NY 12247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 518-455-2061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DISTRICT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959 East 233rd St.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Bronx, NY 10466-3207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 718-547-8854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MOUNT VERNON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250 S 6th Ave.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Mount Vernon, NY 10550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 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914-699-1895</a:t>
            </a: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Website: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www.nysenate.gov/senators/jamaal-t-bailey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Contact at </a:t>
            </a:r>
            <a:r>
              <a:rPr lang="en-US" sz="3200" u="sng" cap="all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senatorjbailey@nysenate.gov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5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New York State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" y="2859960"/>
            <a:ext cx="6736080" cy="7268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125"/>
              </a:spcAft>
            </a:pPr>
            <a:r>
              <a:rPr lang="en-US" sz="3200" b="1" spc="12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Shelley B. Mayer </a:t>
            </a:r>
          </a:p>
          <a:p>
            <a:pPr algn="ctr">
              <a:spcAft>
                <a:spcPts val="1125"/>
              </a:spcAft>
            </a:pPr>
            <a:r>
              <a:rPr lang="en-US" sz="3200" spc="12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Chair </a:t>
            </a:r>
            <a:r>
              <a:rPr lang="en-US" sz="3200" spc="12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of Committee on Education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 D, WF ) </a:t>
            </a:r>
            <a:r>
              <a:rPr lang="en-US" sz="3200" u="sng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37TH SENATE DISTRICT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ALBANY OFFICE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Legislative Office Building, Room 509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Albany, NY 12247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 518-455-2031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Fax: 518-426-6860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DISTRICT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222 Grace Church Street Suite 300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Port Chester, NY 10573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 914-934-5250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Fax: 914-934-5256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 at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smayer@nysenate.gov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New York State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6760" y="2901120"/>
            <a:ext cx="5897880" cy="8523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200" b="1" spc="12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Elijah Reichlin-Melnick</a:t>
            </a:r>
          </a:p>
          <a:p>
            <a:pPr algn="ctr">
              <a:lnSpc>
                <a:spcPct val="107000"/>
              </a:lnSpc>
            </a:pPr>
            <a:r>
              <a:rPr lang="en-US" sz="3200" spc="12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Chairman </a:t>
            </a:r>
            <a:r>
              <a:rPr lang="en-US" sz="3200" spc="12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Committee on Procurement And Contracts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 D, WF ) </a:t>
            </a:r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38TH SENATE DISTRICT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ALBANY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188 State Street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Legislative Office Building, Room 617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Albany, NY 12247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 518-455-2991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OSSINING DISTRICT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Church Street Suite 210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Ossining, NY 10562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 914-941-2041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Fax: 914-941-2054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Contact at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reichlin@nysenate.gov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5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New York State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8660" y="2893209"/>
            <a:ext cx="5974080" cy="940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pc="12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Pete Harckham</a:t>
            </a:r>
          </a:p>
          <a:p>
            <a:pPr algn="ctr"/>
            <a:r>
              <a:rPr lang="en-US" sz="3200" spc="12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Chairman </a:t>
            </a:r>
            <a:r>
              <a:rPr lang="en-US" sz="3200" spc="120" dirty="0">
                <a:solidFill>
                  <a:schemeClr val="bg1"/>
                </a:solidFill>
                <a:ea typeface="Times New Roman" panose="02020603050405020304" pitchFamily="18" charset="0"/>
              </a:rPr>
              <a:t>of Committee on Alcoholism and Substance Abuse</a:t>
            </a: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en-US" sz="3200" cap="all" dirty="0">
                <a:solidFill>
                  <a:schemeClr val="bg1"/>
                </a:solidFill>
                <a:ea typeface="Times New Roman" panose="02020603050405020304" pitchFamily="18" charset="0"/>
              </a:rPr>
              <a:t>( D, WF ) </a:t>
            </a:r>
            <a:r>
              <a:rPr lang="en-US" sz="3200" u="sng" cap="all" dirty="0">
                <a:solidFill>
                  <a:schemeClr val="bg1"/>
                </a:solidFill>
                <a:ea typeface="Times New Roman" panose="02020603050405020304" pitchFamily="18" charset="0"/>
                <a:hlinkClick r:id="rId2"/>
              </a:rPr>
              <a:t>40TH SENATE DISTRICT</a:t>
            </a: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cap="all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ALBANY OFFICE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188 State Street, Legislative Office </a:t>
            </a:r>
            <a:r>
              <a:rPr lang="en-US" sz="3200" dirty="0" err="1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Bldg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Room 812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Albany, NY 12247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Phone: (518) 455-2340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Fax: (518) 426-6786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cap="all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DISTRICT OFFICE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 Park Place Suite 302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Peekskill , NY 10566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Phone: (914) 241 4600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Fax: 914-737-0593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Contact at </a:t>
            </a:r>
            <a:r>
              <a:rPr lang="en-US" sz="3200" u="sng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harckham@nysenate.gov</a:t>
            </a: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24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New York State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318" y="2259292"/>
            <a:ext cx="7247882" cy="8318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600" b="1" dirty="0">
                <a:solidFill>
                  <a:schemeClr val="bg2"/>
                </a:solidFill>
                <a:ea typeface="Arial" panose="020B0604020202020204" pitchFamily="34" charset="0"/>
                <a:cs typeface="Calibri" panose="020F0502020204030204" pitchFamily="34" charset="0"/>
              </a:rPr>
              <a:t>NEW YORK STATE </a:t>
            </a:r>
            <a:r>
              <a:rPr lang="en-US" sz="4600" b="1" dirty="0" smtClean="0">
                <a:solidFill>
                  <a:schemeClr val="bg2"/>
                </a:solidFill>
                <a:ea typeface="Arial" panose="020B0604020202020204" pitchFamily="34" charset="0"/>
                <a:cs typeface="Calibri" panose="020F0502020204030204" pitchFamily="34" charset="0"/>
              </a:rPr>
              <a:t>ASSEMBLY</a:t>
            </a:r>
            <a:endParaRPr lang="en-US" sz="4600" b="1" dirty="0">
              <a:solidFill>
                <a:schemeClr val="bg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" y="3018801"/>
            <a:ext cx="6812280" cy="9391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kern="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Amy Paulin</a:t>
            </a:r>
          </a:p>
          <a:p>
            <a:pPr algn="ctr">
              <a:lnSpc>
                <a:spcPts val="2900"/>
              </a:lnSpc>
            </a:pPr>
            <a:r>
              <a:rPr lang="en-US" sz="2800" b="1" kern="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Assembly District 88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Contact at </a:t>
            </a:r>
            <a:r>
              <a:rPr lang="en-US" sz="2800" u="sng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PaulinA@nyassembly.gov</a:t>
            </a:r>
            <a:endParaRPr lang="en-US" sz="28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District Office</a:t>
            </a:r>
            <a:endParaRPr lang="en-US" sz="28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700 White Plains Road – Suite 252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Scarsdale, NY 10583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Phone: 914-723-1115</a:t>
            </a: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Albany office</a:t>
            </a:r>
            <a:endParaRPr lang="en-US" sz="28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LOB 422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Albany, NY  12248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Phone: 518-455-5585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2900"/>
              </a:lnSpc>
            </a:pPr>
            <a:r>
              <a:rPr lang="en-US" sz="28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J. Gary Pretlow</a:t>
            </a:r>
            <a:endParaRPr lang="en-US" sz="28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Assembly District 89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Contact at </a:t>
            </a:r>
            <a:r>
              <a:rPr lang="en-US" sz="2800" u="sng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https://nyassembly.gov/mem/J-Gary-Pretlow/contact/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District Office</a:t>
            </a:r>
            <a:endParaRPr lang="en-US" sz="28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Gramatan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Suite 201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Mt. Vernon, NY  10550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Phone: 914-667-0209</a:t>
            </a: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Albany Office</a:t>
            </a:r>
            <a:endParaRPr lang="en-US" sz="28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LOB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Albany, NY  12248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Phone: 518-455-5447</a:t>
            </a:r>
            <a:endParaRPr lang="en-US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81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New York State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840" y="2765318"/>
            <a:ext cx="6233160" cy="8647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Nader J. Sayegh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Assembly District 90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at </a:t>
            </a: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sayeghn@nyassembly.gov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 Office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 East Grassy Sprain Road -406B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Yonkers, NY 10710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Phone: 914-779-8859</a:t>
            </a: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Albany Office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LOB 331</a:t>
            </a: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Albany, NY 12248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Phone: 518-455-3662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Steven Otis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Assembly District 91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 at </a:t>
            </a: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OtisS@nyassembly.gov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Office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222 Grace Church Street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 Chester, NY  10573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Phone: 914-939-7167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 Office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LOB 327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Albany, NY  12248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Phone: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518-455-4897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8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New York State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913499"/>
            <a:ext cx="5974080" cy="8838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1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Thomas J. Abinanti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Assembly District 92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 at </a:t>
            </a: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abinantit@nyassembly.gov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Office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303 South Broadway – Suite 229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Tarrytown, NY 10591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Phone: 914-631-1605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 Office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LOB 731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Albany, NY  12248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Phone: 518-455-5753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 Burdick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Assembly District 93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 at </a:t>
            </a: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burdickc@nyassembly.gov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Office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 S. Bedford Road – Suite 150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Mount Kisco, NY 10549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 Office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LOB 326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Albany, NY  12248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1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Phone: 518-455-5397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0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New York State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617136"/>
            <a:ext cx="5958840" cy="9357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Kevin M. Byrne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Assembly District 94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 at </a:t>
            </a: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https://nyassembly.gov/mem/Kevin-M-Byrne/contact/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Office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Starr Ridge Road – Suite 204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Brewster, NY  10509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 Office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LOB 318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Albany, NY  12248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Phone: 518-455-5783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Sandy Galef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Assembly District 95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 at </a:t>
            </a: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GalefS@nyassembly.gov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Office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Church Street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Ossining, NY 10562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 Office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LOB 641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Albany, NY  12248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Phone: 518-455-5348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9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UNITED </a:t>
            </a:r>
            <a:r>
              <a:rPr lang="en-US" sz="4000" b="1" dirty="0">
                <a:solidFill>
                  <a:schemeClr val="tx1"/>
                </a:solidFill>
              </a:rPr>
              <a:t>STATES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729" y="2911172"/>
            <a:ext cx="6696636" cy="921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WHITE HOUSE</a:t>
            </a:r>
            <a:endParaRPr lang="en-US" sz="4800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President Joe Biden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Vice President Kamala Harris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1600 Pennsylvania Ave NW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Washington, DC 20500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Web Site: </a:t>
            </a:r>
            <a:endParaRPr lang="en-US" sz="3200" dirty="0" smtClean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u="sng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2"/>
              </a:rPr>
              <a:t>www.whitehouse.gov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Contact at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3"/>
              </a:rPr>
              <a:t>https://www.whitehouse.gov/contact/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Phone: (202) 456-1414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Fax: (202) 456-2461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b="1" cap="all" spc="5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 NUMBERS</a:t>
            </a:r>
            <a:endParaRPr lang="en-US" sz="3200" b="1" i="1" dirty="0">
              <a:solidFill>
                <a:schemeClr val="bg1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Comments: 202-456-1111</a:t>
            </a:r>
            <a:endParaRPr lang="en-US" sz="3200" b="1" i="1" dirty="0">
              <a:solidFill>
                <a:schemeClr val="bg1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Switchboard: 202-456-1414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Comments: 202-456-6213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Visitor’s Office: 202-456-2121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Westchester County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5492" y="2625052"/>
            <a:ext cx="5297219" cy="847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800" b="1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EXECUTIVE BRANCH</a:t>
            </a:r>
            <a:endParaRPr lang="en-US" sz="4800" b="1" dirty="0">
              <a:solidFill>
                <a:schemeClr val="bg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" y="3643781"/>
            <a:ext cx="6446520" cy="8647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George Latimer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County Executive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900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Michaelian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Office Building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148 Martine Avenue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White Plains, NY   10601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914-995-2900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ce@westchestergov.com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Miriam E. Rocah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Attorney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111 Dr. Martin Luther King Jr. Blvd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White Plains, NY  10601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914-995-4200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info@westchesterda.net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Timothy Idoni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County Clerk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110 Dr. Martin Luther King Jr. Blvd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White Plains, NY  10601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914-995-3081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tci2@westchestergov.com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33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Westchester County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8289" y="2518372"/>
            <a:ext cx="5622629" cy="847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800" b="1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LEGISLATIVE </a:t>
            </a:r>
            <a:r>
              <a:rPr lang="en-US" sz="4800" b="1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BRANCH</a:t>
            </a:r>
            <a:endParaRPr lang="en-US" sz="4800" b="1" dirty="0">
              <a:solidFill>
                <a:schemeClr val="bg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7240" y="3506226"/>
            <a:ext cx="5577840" cy="7991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Westchester County Board of Legislators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800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Michaelian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Office Building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148 Martine Avenue – 8</a:t>
            </a:r>
            <a:r>
              <a:rPr lang="en-US" sz="28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Floor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White Plains, NY  10601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914-995-2800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www.westchesterlegislators.com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endParaRPr lang="en-US" sz="28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800"/>
              </a:lnSpc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Colin D. Smith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</a:t>
            </a:r>
            <a:endParaRPr lang="en-US" sz="28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Cortlandt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Peekskill, Yorktown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914-995-2828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CDSS@westchestergov.com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Erika L. Pierce (D)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Bedford,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Lewisboro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Mount Kisco, North Salem, Pound Ridge, Somers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914-995-2810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Pierce@westchesterlegislators.com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9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Westchester County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160" y="2640024"/>
            <a:ext cx="6096000" cy="9761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Margaret A. Cunzio (C)</a:t>
            </a: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Minority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3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Mount Pleasant, North Castle, Pleasantville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914-995-2847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Vedat Gashi (D)</a:t>
            </a: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Castle, Somers, Yorktown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914-995-2848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Gashi@westchesterlegislators.com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Benjamin Boykin II (D)</a:t>
            </a: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White Plains, Scarsdale, West Harrison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914-995-2827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Boykin@westchesterlegislators.com</a:t>
            </a:r>
            <a:endParaRPr lang="en-US" sz="28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900"/>
              </a:lnSpc>
            </a:pPr>
            <a:endParaRPr lang="en-US" sz="28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Nancy E. Barr (D)</a:t>
            </a: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Vice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Chairwoman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6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Harrison, Port Chester, Rye Brook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914-995-2834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Barr@westchesterlegislators.com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2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Westchester County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7700" y="2611120"/>
            <a:ext cx="6202680" cy="10146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Catherine F. Parker (D)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Harrison, Larchmont, Mamaroneck,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Rochelle, Rye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914-995-2802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Parker@westchesterlegislators.com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Jewel Williams Johnson (D)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Elmsford, Greenburgh,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Sleepy Hollow, Tarrytown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914-995-2833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Williamsjohnson@westchestergov.com</a:t>
            </a:r>
            <a:endParaRPr lang="en-US" sz="28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endParaRPr lang="en-US" sz="28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hlinkClick r:id="rId4"/>
            </a:endParaRPr>
          </a:p>
          <a:p>
            <a:pPr algn="ctr">
              <a:lnSpc>
                <a:spcPts val="2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Catherine Borgia (D)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Chairwoman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9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Briarcliff Manor,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Cortlandt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Croton-on-Hudson, Ossining, Peekskill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914-995-2812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Borgia@westchesterlegislators.com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Damon R. Maher (D)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Eastchester, New Rochelle, Tuckahoe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914-995-2817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Maher@westchesterlegislators.com</a:t>
            </a:r>
            <a:endParaRPr lang="en-US" sz="28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8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Westchester County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617980"/>
            <a:ext cx="6736080" cy="9889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Terry Clements (D)</a:t>
            </a: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Rochelle, Pelham, Pelham Manor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914-995-2826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Clements@westchesterlegislators.com</a:t>
            </a:r>
            <a:endParaRPr lang="en-US" sz="28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900"/>
              </a:lnSpc>
            </a:pP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MaryJane Shimsky (D)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Ardsley, Dobbs Ferry, Edgemont,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Hartsdale, Hastings-on-Hudson, Irvington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914-995-2821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Shimsky@westchesterlegislators.com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Tyrae Woodson-Samuels (D)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Mount Vernon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914-995-2837</a:t>
            </a:r>
            <a:endParaRPr lang="en-US" sz="28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7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WoodsonSamuels@westchesterlegislators.com</a:t>
            </a:r>
            <a:endParaRPr lang="en-US" sz="27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800"/>
              </a:lnSpc>
            </a:pPr>
            <a:r>
              <a:rPr lang="en-US" sz="2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David J. Tubiolo (D)</a:t>
            </a: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Yonkers, Mount Vernon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914-995-2815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8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Tubiolo@westchesterlegislators.com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1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Westchester County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242820"/>
            <a:ext cx="6248400" cy="7530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Nolan (R)</a:t>
            </a: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Minority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Whip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15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Bronxville, Yonkers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914-995-2830</a:t>
            </a: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Nolan@westchesterlegislators.com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Christopher A. Johnson (D)</a:t>
            </a: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Majority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16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Yonkers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914-995-2829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Johnson@westchesterlegislators.com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José</a:t>
            </a:r>
            <a:r>
              <a:rPr lang="en-US" sz="2800" b="1" dirty="0">
                <a:solidFill>
                  <a:schemeClr val="bg1"/>
                </a:solidFill>
              </a:rPr>
              <a:t> I.</a:t>
            </a:r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en-US" sz="2800" b="1" dirty="0" smtClean="0">
                <a:solidFill>
                  <a:schemeClr val="bg1"/>
                </a:solidFill>
              </a:rPr>
              <a:t>Alvarado (D)</a:t>
            </a: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Majority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Whip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District 17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Yonkers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914-995-2846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9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Alvarado@westchesterlegislators.com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UNITED </a:t>
            </a:r>
            <a:r>
              <a:rPr lang="en-US" sz="4000" b="1" dirty="0">
                <a:solidFill>
                  <a:schemeClr val="tx1"/>
                </a:solidFill>
              </a:rPr>
              <a:t>STATES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064" y="2245893"/>
            <a:ext cx="6535271" cy="1037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dirty="0">
                <a:solidFill>
                  <a:srgbClr val="00B0F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UNITED STATES </a:t>
            </a:r>
            <a:r>
              <a:rPr lang="en-US" sz="4800" b="1" dirty="0" smtClean="0">
                <a:solidFill>
                  <a:srgbClr val="00B0F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SENATE</a:t>
            </a:r>
          </a:p>
          <a:p>
            <a:pPr algn="ctr">
              <a:lnSpc>
                <a:spcPct val="107000"/>
              </a:lnSpc>
            </a:pPr>
            <a:endParaRPr lang="en-US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Charles E. Schumer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United States Senator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Web Site: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2"/>
              </a:rPr>
              <a:t>https://www.schumer.senate.gov/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Contact at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3"/>
              </a:rPr>
              <a:t>https://www.schumer.senate.gov/contact/email-chuck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Washington D.C.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322 Hart Senate Office Building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Washington, D.C. 20510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Phone: (202) 224-6542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Fax:  (202) 228-3027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New York City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780 Third Avenue, Suite 2301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York, NY 10017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Phone: (212) 486-4430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Fax:  (202) 228-2838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Hudson Valley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Park Place, Suite 100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Peekskill, NY 10566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Phone: (914) 734-1532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Fax:  (914) 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734-1673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UNITED </a:t>
            </a:r>
            <a:r>
              <a:rPr lang="en-US" sz="4000" b="1" dirty="0">
                <a:solidFill>
                  <a:schemeClr val="tx1"/>
                </a:solidFill>
              </a:rPr>
              <a:t>STATES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1853" y="2643108"/>
            <a:ext cx="6427694" cy="9828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300"/>
              </a:lnSpc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Kirsten E. Gillibrand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United States Senator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Web Site: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https://www.gillibrand.senate.gov/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 at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https://www.gillibrand.senate.gov/contact/email-me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Washington D.C.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478 Russell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Washington, DC 20510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Tel. (202) 224-4451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Fax (202) 228-4977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York City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780 Third Avenue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Suite 2601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York, New York 10017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Tel. (212) 688-6262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Fax (866) 824-6340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Hudson Valley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P.O. Box 749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Yonkers, NY 10710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Tel. (845) 875-4585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Fax (845) 875-9099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12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UNITED </a:t>
            </a:r>
            <a:r>
              <a:rPr lang="en-US" sz="4000" b="1" dirty="0">
                <a:solidFill>
                  <a:schemeClr val="tx1"/>
                </a:solidFill>
              </a:rPr>
              <a:t>STATES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6091" y="2230116"/>
            <a:ext cx="6739218" cy="10571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49300" algn="ctr">
              <a:lnSpc>
                <a:spcPct val="107000"/>
              </a:lnSpc>
            </a:pPr>
            <a:r>
              <a:rPr lang="en-US" sz="4800" b="1" dirty="0">
                <a:solidFill>
                  <a:srgbClr val="00B0F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UNITED STATES HOUSE OF </a:t>
            </a:r>
            <a:r>
              <a:rPr lang="en-US" sz="4800" b="1" dirty="0" smtClean="0">
                <a:solidFill>
                  <a:srgbClr val="00B0F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REPRESENTATIVES</a:t>
            </a:r>
            <a:endParaRPr lang="en-US" sz="4800" dirty="0">
              <a:solidFill>
                <a:srgbClr val="00B0F0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R="749300" algn="ctr">
              <a:lnSpc>
                <a:spcPct val="107000"/>
              </a:lnSpc>
            </a:pPr>
            <a:endParaRPr lang="en-US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Jamaal Bowman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27100"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16th Congressional District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27100"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Web site: https: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2"/>
              </a:rPr>
              <a:t>https://</a:t>
            </a:r>
            <a:r>
              <a:rPr lang="en-US" sz="3200" u="sng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2"/>
              </a:rPr>
              <a:t>bowman.house.gov/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R="927100" algn="ctr"/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Contact at                                              </a:t>
            </a:r>
            <a:r>
              <a:rPr lang="en-US" sz="3200" u="sng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3"/>
              </a:rPr>
              <a:t>https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3"/>
              </a:rPr>
              <a:t>://</a:t>
            </a:r>
            <a:r>
              <a:rPr lang="en-US" sz="3200" u="sng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3"/>
              </a:rPr>
              <a:t>bowman.house.gov/send-an-email</a:t>
            </a:r>
            <a:endParaRPr lang="en-US" sz="3200" u="sng" dirty="0" smtClean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R="927100" algn="ctr"/>
            <a:r>
              <a:rPr lang="en-US" sz="3200" u="sng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Westchester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 </a:t>
            </a:r>
            <a:r>
              <a:rPr lang="en-US" sz="32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Gramatan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Ave.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Suite 205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Mt. Vernon, NY  10550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 (914) 371-9220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Washington, DC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1605 Longworth House Office Building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Washington, DC  20515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 (202) 225-2464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Fax: (202) 225-5513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86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UNITED </a:t>
            </a:r>
            <a:r>
              <a:rPr lang="en-US" sz="4000" b="1" dirty="0">
                <a:solidFill>
                  <a:schemeClr val="tx1"/>
                </a:solidFill>
              </a:rPr>
              <a:t>STATES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680" y="2901120"/>
            <a:ext cx="6659880" cy="8523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Mondaire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Jones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89000"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17th Congressional District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89000"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Web Site: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2"/>
              </a:rPr>
              <a:t>https://jones.house.gov/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89000"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Contact at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3"/>
              </a:rPr>
              <a:t>https://jones.house.gov/contact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89000" algn="ctr">
              <a:lnSpc>
                <a:spcPct val="107000"/>
              </a:lnSpc>
            </a:pP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Westchester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222 Mamaroneck Ave.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Suite 312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White Plains, NY  10605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 (914) 323-5550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333500" algn="ctr">
              <a:lnSpc>
                <a:spcPct val="107000"/>
              </a:lnSpc>
            </a:pP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Washington, D.C. Office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1017 Longworth HOB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Washington, DC  20515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 (202) 225-6506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Fax: (202) 225-0546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UNITED </a:t>
            </a:r>
            <a:r>
              <a:rPr lang="en-US" sz="4000" b="1" dirty="0">
                <a:solidFill>
                  <a:schemeClr val="tx1"/>
                </a:solidFill>
              </a:rPr>
              <a:t>STATES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" y="3433849"/>
            <a:ext cx="6598920" cy="8523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Sean Patrick Maloney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18th Congressional District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Web Site: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2"/>
              </a:rPr>
              <a:t>https://seanmaloney.house.gov/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Contact at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3"/>
              </a:rPr>
              <a:t>https://seanmaloney.house.gov/contact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Washington, D.C.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464 Cannon House Office Building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Washington, DC 20515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 202-225-5441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District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123 Grand Street, 2nd Floor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Newburgh, NY 12550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 845-561-1259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Fax: 845-561-2890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51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New York State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2505" y="2177324"/>
            <a:ext cx="7122695" cy="10040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dirty="0" smtClean="0">
                <a:solidFill>
                  <a:srgbClr val="00B0F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NYS EXECUTIVE BRANCH</a:t>
            </a:r>
            <a:endParaRPr lang="en-US" sz="4800" b="1" dirty="0" smtClean="0">
              <a:solidFill>
                <a:srgbClr val="00B0F0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en-US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Kathy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Hochul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Governor of New York 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  <a:p>
            <a:pPr algn="ctr">
              <a:lnSpc>
                <a:spcPts val="35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Website: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https://www.governor.ny.gov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en-US" sz="32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://www.governor.ny.gov/content/governor-contact-form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NYS State Capitol Building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Albany, NY 12224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518-474-8390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Thomas P. DiNapoli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NYS 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Comptroller</a:t>
            </a:r>
          </a:p>
          <a:p>
            <a:pPr algn="ctr">
              <a:lnSpc>
                <a:spcPts val="3500"/>
              </a:lnSpc>
            </a:pP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Website: 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://www.osc.state.ny.us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 at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contactus@osc.ny.gov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 Office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110 State Street, Albany, NY 12236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518-474-4044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York City Office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59 Maiden Lane, New York, NY 10038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212-383-1600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343"/>
            <a:ext cx="7315200" cy="1422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New York State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GOVERNMENT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984" y="2859733"/>
            <a:ext cx="6641432" cy="8808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Letitia James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NY Attorney 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Website: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ag.ny.gov/about-attorney-general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 at </a:t>
            </a: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https://ag.ny.gov/contact-attorney-general-letitia-james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 Office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Capitol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Albany, NY 12224-0341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Helpline: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1-800-771-7755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Westchester Regional Office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44 South Broadway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White Plains, NY 10601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Main Line: (914) 422-8755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Consumer Frauds Number: (914) 422-8755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Fax Number: (914) 422-8706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28933</TotalTime>
  <Words>1940</Words>
  <Application>Microsoft Office PowerPoint</Application>
  <PresentationFormat>Custom</PresentationFormat>
  <Paragraphs>429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Rounded MT Bold</vt:lpstr>
      <vt:lpstr>Calibri</vt:lpstr>
      <vt:lpstr>Calibri Light</vt:lpstr>
      <vt:lpstr>Times New Roman</vt:lpstr>
      <vt:lpstr>Wingdings</vt:lpstr>
      <vt:lpstr>Banded</vt:lpstr>
      <vt:lpstr>PowerPoint Presentation</vt:lpstr>
      <vt:lpstr> UNITED STATES  GOVERNMENT  </vt:lpstr>
      <vt:lpstr> UNITED STATES  GOVERNMENT  </vt:lpstr>
      <vt:lpstr> UNITED STATES  GOVERNMENT  </vt:lpstr>
      <vt:lpstr> UNITED STATES  GOVERNMENT  </vt:lpstr>
      <vt:lpstr> UNITED STATES  GOVERNMENT  </vt:lpstr>
      <vt:lpstr> UNITED STATES  GOVERNMENT  </vt:lpstr>
      <vt:lpstr> New York State GOVERNMENT  </vt:lpstr>
      <vt:lpstr> New York State GOVERNMENT  </vt:lpstr>
      <vt:lpstr> New York State GOVERNMENT  </vt:lpstr>
      <vt:lpstr> New York State GOVERNMENT  </vt:lpstr>
      <vt:lpstr> New York State GOVERNMENT  </vt:lpstr>
      <vt:lpstr> New York State GOVERNMENT  </vt:lpstr>
      <vt:lpstr> New York State GOVERNMENT  </vt:lpstr>
      <vt:lpstr> New York State GOVERNMENT  </vt:lpstr>
      <vt:lpstr> New York State GOVERNMENT  </vt:lpstr>
      <vt:lpstr> New York State GOVERNMENT  </vt:lpstr>
      <vt:lpstr> New York State GOVERNMENT  </vt:lpstr>
      <vt:lpstr> New York State GOVERNMENT  </vt:lpstr>
      <vt:lpstr> Westchester County GOVERNMENT  </vt:lpstr>
      <vt:lpstr> Westchester County GOVERNMENT  </vt:lpstr>
      <vt:lpstr> Westchester County GOVERNMENT  </vt:lpstr>
      <vt:lpstr> Westchester County GOVERNMENT  </vt:lpstr>
      <vt:lpstr> Westchester County GOVERNMENT  </vt:lpstr>
      <vt:lpstr> Westchester County GOVERNMENT  </vt:lpstr>
    </vt:vector>
  </TitlesOfParts>
  <Company>Westchester Jewish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Bartell</dc:creator>
  <cp:lastModifiedBy>Donna Bartell</cp:lastModifiedBy>
  <cp:revision>488</cp:revision>
  <dcterms:created xsi:type="dcterms:W3CDTF">2021-08-18T14:42:01Z</dcterms:created>
  <dcterms:modified xsi:type="dcterms:W3CDTF">2022-06-13T17:00:42Z</dcterms:modified>
</cp:coreProperties>
</file>